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9850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8CE3-201B-481E-A73C-BB7CF15374B1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ECBD-504D-4AB5-94DF-1B10F288F16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8CE3-201B-481E-A73C-BB7CF15374B1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ECBD-504D-4AB5-94DF-1B10F288F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8CE3-201B-481E-A73C-BB7CF15374B1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ECBD-504D-4AB5-94DF-1B10F288F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8CE3-201B-481E-A73C-BB7CF15374B1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ECBD-504D-4AB5-94DF-1B10F288F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8CE3-201B-481E-A73C-BB7CF15374B1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ECBD-504D-4AB5-94DF-1B10F288F16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8CE3-201B-481E-A73C-BB7CF15374B1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ECBD-504D-4AB5-94DF-1B10F288F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8CE3-201B-481E-A73C-BB7CF15374B1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ECBD-504D-4AB5-94DF-1B10F288F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8CE3-201B-481E-A73C-BB7CF15374B1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ECBD-504D-4AB5-94DF-1B10F288F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8CE3-201B-481E-A73C-BB7CF15374B1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ECBD-504D-4AB5-94DF-1B10F288F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8CE3-201B-481E-A73C-BB7CF15374B1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ECBD-504D-4AB5-94DF-1B10F288F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8CE3-201B-481E-A73C-BB7CF15374B1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9D1ECBD-504D-4AB5-94DF-1B10F288F16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4D8CE3-201B-481E-A73C-BB7CF15374B1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D1ECBD-504D-4AB5-94DF-1B10F288F16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ME" sz="3100" b="1" dirty="0"/>
              <a:t>UTICAJ CIJENA PREKOGRANIČNIH PRENOSNIH KAPACITETA I BILANSA ELEKTRIČNE ENERGIJE NA TRŽIŠTE I FORMIRANJE CIJENA U REGIONU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ME" sz="2800" dirty="0"/>
              <a:t>Milutin </a:t>
            </a:r>
            <a:r>
              <a:rPr lang="sr-Latn-ME" sz="2800" dirty="0" smtClean="0"/>
              <a:t>Kilibarda, </a:t>
            </a:r>
            <a:r>
              <a:rPr lang="sr-Latn-ME" sz="2800" dirty="0"/>
              <a:t>Predrag </a:t>
            </a:r>
            <a:r>
              <a:rPr lang="sr-Latn-ME" sz="2800" dirty="0" smtClean="0"/>
              <a:t>Mrkić</a:t>
            </a:r>
          </a:p>
          <a:p>
            <a:r>
              <a:rPr lang="sr-Latn-ME" sz="2800" dirty="0" smtClean="0"/>
              <a:t>EPCG AD Nikšić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276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629400"/>
          </a:xfrm>
        </p:spPr>
        <p:txBody>
          <a:bodyPr>
            <a:noAutofit/>
          </a:bodyPr>
          <a:lstStyle/>
          <a:p>
            <a:r>
              <a:rPr lang="sr-Latn-CS" sz="1800" dirty="0"/>
              <a:t>Posmatrano na kvartalnom nivou, može se zaključiti da je EPCG u prvom kvartalu energiju uvozila po znatno većim cijenama u odnosu na posmatrane berze, prije svega zbog nepovoljne hidrologije i velikog porasta konzuma usljed nepovoljne meteorološke </a:t>
            </a:r>
            <a:r>
              <a:rPr lang="sr-Latn-CS" sz="1800" dirty="0" smtClean="0"/>
              <a:t>situacije</a:t>
            </a:r>
          </a:p>
          <a:p>
            <a:r>
              <a:rPr lang="sr-Latn-CS" sz="1800" dirty="0" smtClean="0"/>
              <a:t>U </a:t>
            </a:r>
            <a:r>
              <a:rPr lang="sr-Latn-CS" sz="1800" dirty="0"/>
              <a:t>drugom kvartalu cijena uvoza je bila ispod cijena sa HUPX berze, jer je ovaj period okarakterisala velika količina padavina i povećanje proizvodnje iz hidro izvora u </a:t>
            </a:r>
            <a:r>
              <a:rPr lang="sr-Latn-CS" sz="1800" dirty="0" smtClean="0"/>
              <a:t>regionu</a:t>
            </a:r>
          </a:p>
          <a:p>
            <a:r>
              <a:rPr lang="sr-Latn-CS" sz="1800" dirty="0" smtClean="0"/>
              <a:t>Treći </a:t>
            </a:r>
            <a:r>
              <a:rPr lang="sr-Latn-CS" sz="1800" dirty="0"/>
              <a:t>kvartal je obiljezen nepovoljnom hidro situacijom i remontima veceg broja termoelektrana u regionu, pa su i cijene po kojima je EPCG uvozila električnu energiju bile dosta </a:t>
            </a:r>
            <a:r>
              <a:rPr lang="sr-Latn-CS" sz="1800" dirty="0" smtClean="0"/>
              <a:t>visoke </a:t>
            </a:r>
          </a:p>
          <a:p>
            <a:r>
              <a:rPr lang="sr-Latn-CS" sz="1800" dirty="0" smtClean="0"/>
              <a:t>U </a:t>
            </a:r>
            <a:r>
              <a:rPr lang="sr-Latn-CS" sz="1800" dirty="0"/>
              <a:t>četvrtom kvartalu </a:t>
            </a:r>
            <a:r>
              <a:rPr lang="sr-Latn-CS" sz="1800" dirty="0" smtClean="0"/>
              <a:t>došlo je </a:t>
            </a:r>
            <a:r>
              <a:rPr lang="sr-Latn-CS" sz="1800" dirty="0"/>
              <a:t>do stabilizacije cijena, a takođe EPCG nije imala potrebu za uvozom značajnijih količina </a:t>
            </a:r>
            <a:r>
              <a:rPr lang="sr-Latn-CS" sz="1800" dirty="0" smtClean="0"/>
              <a:t>energije</a:t>
            </a:r>
            <a:endParaRPr lang="sr-Latn-CS" sz="2800" dirty="0" smtClean="0"/>
          </a:p>
          <a:p>
            <a:r>
              <a:rPr lang="sr-Latn-CS" sz="1800" dirty="0" smtClean="0"/>
              <a:t> Cijene </a:t>
            </a:r>
            <a:r>
              <a:rPr lang="sr-Latn-CS" sz="1800" dirty="0"/>
              <a:t>band energije po mjesecima iz 2012.</a:t>
            </a:r>
          </a:p>
          <a:p>
            <a:endParaRPr lang="sr-Latn-CS" sz="2800" dirty="0" smtClean="0"/>
          </a:p>
          <a:p>
            <a:pPr marL="0" indent="0">
              <a:buNone/>
            </a:pPr>
            <a:endParaRPr lang="sr-Latn-CS" sz="2800" dirty="0"/>
          </a:p>
          <a:p>
            <a:pPr marL="0" indent="0">
              <a:buNone/>
            </a:pPr>
            <a:endParaRPr lang="sr-Latn-CS" sz="2800" dirty="0" smtClean="0"/>
          </a:p>
          <a:p>
            <a:pPr marL="0" indent="0">
              <a:buNone/>
            </a:pPr>
            <a:endParaRPr lang="sr-Latn-ME" sz="1600" b="1" dirty="0" smtClean="0"/>
          </a:p>
          <a:p>
            <a:pPr marL="0" indent="0">
              <a:buNone/>
            </a:pPr>
            <a:endParaRPr lang="sr-Latn-ME" sz="1600" b="1" dirty="0" smtClean="0"/>
          </a:p>
          <a:p>
            <a:pPr marL="0" indent="0">
              <a:buNone/>
            </a:pPr>
            <a:r>
              <a:rPr lang="sr-Latn-ME" sz="1600" b="1" dirty="0" smtClean="0"/>
              <a:t>* </a:t>
            </a:r>
            <a:r>
              <a:rPr lang="sr-Latn-ME" sz="1600" b="1" dirty="0"/>
              <a:t>EPCG uvoz</a:t>
            </a:r>
            <a:r>
              <a:rPr lang="sr-Latn-ME" sz="1600" dirty="0"/>
              <a:t> predstavlja srednju cijenu uvoza po danima u kojima je bilo uvoza za dati mjesec</a:t>
            </a:r>
            <a:endParaRPr lang="en-US" sz="1600" dirty="0"/>
          </a:p>
          <a:p>
            <a:endParaRPr lang="sr-Latn-CS" sz="2800" dirty="0"/>
          </a:p>
          <a:p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191001"/>
            <a:ext cx="3429000" cy="1904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815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sr-Latn-ME" sz="2800" b="1" dirty="0"/>
              <a:t>Zaključak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sr-Latn-ME" sz="1800" dirty="0"/>
              <a:t>Kao ključni razlozi variranja cijena električne energije na tržištu mogu se osnovano navesti značajni manjak/višak energije u sistemu a uzročno-posljedično i promjena cijena zakupa prekograničnih prenosnih </a:t>
            </a:r>
            <a:r>
              <a:rPr lang="sr-Latn-ME" sz="1800" dirty="0" smtClean="0"/>
              <a:t>kapaciteta</a:t>
            </a:r>
            <a:endParaRPr lang="sr-Latn-ME" sz="1800" dirty="0"/>
          </a:p>
          <a:p>
            <a:endParaRPr lang="sr-Latn-ME" sz="1800" dirty="0" smtClean="0"/>
          </a:p>
          <a:p>
            <a:r>
              <a:rPr lang="sr-Latn-ME" sz="1800" dirty="0" smtClean="0"/>
              <a:t> </a:t>
            </a:r>
            <a:r>
              <a:rPr lang="sr-Latn-ME" sz="1800" dirty="0"/>
              <a:t>Manjkovi i viškovi energije uslovljavaju povećanu potražnju/plasiranje energije u susjedne sisteme, te dolazi do zagušenja puteva prekograničnih prenosnih kapaciteta, a samim tim i do povećanja cijena za njihov </a:t>
            </a:r>
            <a:r>
              <a:rPr lang="sr-Latn-ME" sz="1800" dirty="0" smtClean="0"/>
              <a:t>zakup</a:t>
            </a:r>
          </a:p>
          <a:p>
            <a:endParaRPr lang="sr-Latn-ME" sz="1800" dirty="0" smtClean="0"/>
          </a:p>
          <a:p>
            <a:r>
              <a:rPr lang="sr-Latn-ME" sz="1800" dirty="0" smtClean="0"/>
              <a:t>Ovo </a:t>
            </a:r>
            <a:r>
              <a:rPr lang="sr-Latn-ME" sz="1800" dirty="0"/>
              <a:t>se može vidjeti na primjeru mjeseca februara 2012. godine kada dolazi do nagle i značajne oscilacije u cijeni u odnosu na srednje-evropske berze što je uslovljeno rastom cijena zakupa kapaciteta, a iz razloga preopterećenosti njihovih puteva ka Crnoj </a:t>
            </a:r>
            <a:r>
              <a:rPr lang="sr-Latn-ME" sz="1800" dirty="0" smtClean="0"/>
              <a:t>Gori</a:t>
            </a:r>
          </a:p>
          <a:p>
            <a:r>
              <a:rPr lang="sr-Latn-ME" sz="1800" dirty="0" smtClean="0"/>
              <a:t>U </a:t>
            </a:r>
            <a:r>
              <a:rPr lang="sr-Latn-ME" sz="1800" dirty="0"/>
              <a:t>prilog ovom stanovištu ide i obrnuta situacija koja je zabilježena u aprilu 2012. godine, što se može vidjeti iz podataka priloženih u </a:t>
            </a:r>
            <a:r>
              <a:rPr lang="sr-Latn-ME" sz="1800" dirty="0" smtClean="0"/>
              <a:t>radu 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87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Latn-ME" sz="4400" dirty="0" smtClean="0"/>
          </a:p>
          <a:p>
            <a:pPr marL="0" indent="0" algn="ctr">
              <a:buNone/>
            </a:pPr>
            <a:r>
              <a:rPr lang="sr-Latn-ME" sz="4400" b="1" dirty="0" smtClean="0"/>
              <a:t>HVALA NA PAŽNJI!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85661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229600" cy="852443"/>
          </a:xfrm>
        </p:spPr>
        <p:txBody>
          <a:bodyPr>
            <a:normAutofit/>
          </a:bodyPr>
          <a:lstStyle/>
          <a:p>
            <a:pPr algn="ctr"/>
            <a:r>
              <a:rPr lang="sr-Latn-ME" sz="2800" b="1" dirty="0" smtClean="0"/>
              <a:t>KRATAK SADRŽAJ</a:t>
            </a:r>
            <a:endParaRPr lang="en-US" sz="2800" b="1" dirty="0"/>
          </a:p>
        </p:txBody>
      </p:sp>
      <p:sp>
        <p:nvSpPr>
          <p:cNvPr id="4" name="Subtitle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84632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sr-Latn-ME" sz="2800" dirty="0" smtClean="0">
                <a:latin typeface="+mj-lt"/>
              </a:rPr>
              <a:t>Uvod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sr-Latn-ME" sz="2800" dirty="0" smtClean="0">
              <a:latin typeface="+mj-lt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err="1" smtClean="0">
                <a:latin typeface="+mj-lt"/>
              </a:rPr>
              <a:t>Prekogranični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prenosni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kapaciteti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kao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faktor</a:t>
            </a:r>
            <a:r>
              <a:rPr lang="en-US" sz="2800" dirty="0">
                <a:latin typeface="+mj-lt"/>
              </a:rPr>
              <a:t>  </a:t>
            </a:r>
            <a:r>
              <a:rPr lang="en-US" sz="2800" dirty="0" err="1">
                <a:latin typeface="+mj-lt"/>
              </a:rPr>
              <a:t>uticaja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cijene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električne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energije</a:t>
            </a:r>
            <a:r>
              <a:rPr lang="en-US" sz="2800" dirty="0">
                <a:latin typeface="+mj-lt"/>
              </a:rPr>
              <a:t> u </a:t>
            </a:r>
            <a:r>
              <a:rPr lang="en-US" sz="2800" dirty="0" err="1" smtClean="0">
                <a:latin typeface="+mj-lt"/>
              </a:rPr>
              <a:t>regionu</a:t>
            </a:r>
            <a:endParaRPr lang="sr-Latn-ME" sz="2800" dirty="0" smtClean="0">
              <a:latin typeface="+mj-lt"/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sr-Latn-ME" sz="2800" dirty="0" smtClean="0">
              <a:latin typeface="+mj-lt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sr-Latn-ME" sz="2800" dirty="0">
                <a:latin typeface="+mj-lt"/>
              </a:rPr>
              <a:t>Bilansi električne energije zemalja </a:t>
            </a:r>
            <a:r>
              <a:rPr lang="sr-Latn-ME" sz="2800" dirty="0" smtClean="0">
                <a:latin typeface="+mj-lt"/>
              </a:rPr>
              <a:t>regiona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sr-Latn-ME" sz="2800" dirty="0" smtClean="0">
              <a:latin typeface="+mj-lt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sr-Latn-ME" sz="2800" dirty="0" smtClean="0">
                <a:latin typeface="+mj-lt"/>
              </a:rPr>
              <a:t>Uticaj </a:t>
            </a:r>
            <a:r>
              <a:rPr lang="sr-Latn-ME" sz="2800" dirty="0">
                <a:latin typeface="+mj-lt"/>
              </a:rPr>
              <a:t>cijena prekograničnih prenosnih kapaciteta i bilansa električne energije na cijene električne </a:t>
            </a:r>
            <a:r>
              <a:rPr lang="sr-Latn-ME" sz="2800" dirty="0" smtClean="0">
                <a:latin typeface="+mj-lt"/>
              </a:rPr>
              <a:t>energije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sr-Latn-ME" sz="2800" dirty="0" smtClean="0">
              <a:latin typeface="+mj-lt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sr-Latn-ME" sz="2800" dirty="0" smtClean="0">
                <a:latin typeface="+mj-lt"/>
              </a:rPr>
              <a:t>Zaključak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7981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sr-Latn-ME" sz="2800" b="1" dirty="0" smtClean="0"/>
              <a:t>Uvod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ME" sz="1800" dirty="0"/>
              <a:t>Rast cijena prekograničnih prenosnih kapaciteta i manjak električne energije u sistemu osnovni su faktori rasta cijena električne energije na tržištu i </a:t>
            </a:r>
            <a:r>
              <a:rPr lang="sr-Latn-ME" sz="1800" dirty="0" smtClean="0"/>
              <a:t>obrnuto</a:t>
            </a:r>
            <a:r>
              <a:rPr lang="sr-Latn-ME" sz="1800" dirty="0"/>
              <a:t/>
            </a:r>
            <a:br>
              <a:rPr lang="sr-Latn-ME" sz="1800" dirty="0"/>
            </a:br>
            <a:r>
              <a:rPr lang="sr-Latn-ME" sz="1800" dirty="0"/>
              <a:t>U ovom radu primarno će biti sistematski prikazani putevi prekograničnih prenosnih kapaciteta u odnosu na elektro-energetski sistem Crne Gore (˝EES Crne Gore¨) i cijene njihovog  zakupa, bazirano na podacima za period od 2010. do 2012. </a:t>
            </a:r>
            <a:r>
              <a:rPr lang="sr-Latn-ME" sz="1800" dirty="0" smtClean="0"/>
              <a:t>godine</a:t>
            </a:r>
          </a:p>
          <a:p>
            <a:r>
              <a:rPr lang="sr-Latn-ME" sz="1800" dirty="0" smtClean="0"/>
              <a:t> </a:t>
            </a:r>
            <a:r>
              <a:rPr lang="sr-Latn-ME" sz="1800" dirty="0"/>
              <a:t>Posebno će biti obrađene interkonektivne veze koje spajaju EES Crne Gore sa susjednim elektroenergetskim sistemima i veze susjednih elektroenergetskih </a:t>
            </a:r>
            <a:r>
              <a:rPr lang="sr-Latn-ME" sz="1800" dirty="0" smtClean="0"/>
              <a:t>sistema</a:t>
            </a:r>
          </a:p>
          <a:p>
            <a:r>
              <a:rPr lang="sr-Latn-ME" sz="1800" dirty="0" smtClean="0"/>
              <a:t>U </a:t>
            </a:r>
            <a:r>
              <a:rPr lang="sr-Latn-ME" sz="1800" dirty="0"/>
              <a:t>nastavku će biti prikazani i obrađeni relevantni parametri vezani za regionalne bilanse električne energije, pri čemu će fokus biti na razlici između uvoza i izvoza električne energije za razmatrani </a:t>
            </a:r>
            <a:r>
              <a:rPr lang="sr-Latn-ME" sz="1800" dirty="0" smtClean="0"/>
              <a:t>period</a:t>
            </a:r>
          </a:p>
          <a:p>
            <a:r>
              <a:rPr lang="sr-Latn-ME" sz="1800" dirty="0" smtClean="0"/>
              <a:t> </a:t>
            </a:r>
            <a:r>
              <a:rPr lang="sr-Latn-ME" sz="1800" dirty="0"/>
              <a:t>Na kraju će biti prikazane cijene električne energije sa berzama EEX i HUPX kao i u Crnoj </a:t>
            </a:r>
            <a:r>
              <a:rPr lang="sr-Latn-ME" sz="1800" dirty="0" smtClean="0"/>
              <a:t>Gori</a:t>
            </a: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1596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838200"/>
            <a:ext cx="8153400" cy="1676400"/>
          </a:xfrm>
        </p:spPr>
        <p:txBody>
          <a:bodyPr>
            <a:normAutofit fontScale="90000"/>
          </a:bodyPr>
          <a:lstStyle/>
          <a:p>
            <a:pPr lvl="0"/>
            <a:r>
              <a:rPr lang="sr-Latn-ME" sz="3100" b="1" dirty="0" smtClean="0"/>
              <a:t/>
            </a:r>
            <a:br>
              <a:rPr lang="sr-Latn-ME" sz="3100" b="1" dirty="0" smtClean="0"/>
            </a:br>
            <a:r>
              <a:rPr lang="sr-Latn-ME" sz="3100" b="1" dirty="0"/>
              <a:t/>
            </a:r>
            <a:br>
              <a:rPr lang="sr-Latn-ME" sz="3100" b="1" dirty="0"/>
            </a:br>
            <a:r>
              <a:rPr lang="sr-Latn-ME" sz="3100" b="1" dirty="0" smtClean="0"/>
              <a:t>Prekogranični </a:t>
            </a:r>
            <a:r>
              <a:rPr lang="sr-Latn-ME" sz="3100" b="1" dirty="0"/>
              <a:t>prenosni kapaciteti kao faktor  uticaja na cijene električne energije u </a:t>
            </a:r>
            <a:r>
              <a:rPr lang="sr-Latn-ME" sz="3100" b="1" dirty="0" smtClean="0"/>
              <a:t>regionu</a:t>
            </a:r>
            <a:r>
              <a:rPr lang="en-US" dirty="0"/>
              <a:t/>
            </a:r>
            <a:br>
              <a:rPr lang="en-US" dirty="0"/>
            </a:br>
            <a:r>
              <a:rPr lang="sr-Latn-ME" b="1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r>
              <a:rPr lang="sr-Latn-ME" sz="1800" dirty="0"/>
              <a:t>Cijena električne energije na tržištima i u regionu značajnim dijelom zavisi i od cijene prekograničnih prenosnih </a:t>
            </a:r>
            <a:r>
              <a:rPr lang="sr-Latn-ME" sz="1800" dirty="0" smtClean="0"/>
              <a:t>kapaciteta</a:t>
            </a:r>
          </a:p>
          <a:p>
            <a:r>
              <a:rPr lang="sr-Latn-ME" sz="1800" dirty="0" smtClean="0"/>
              <a:t>Cijene </a:t>
            </a:r>
            <a:r>
              <a:rPr lang="sr-Latn-ME" sz="1800" dirty="0"/>
              <a:t>kapaciteta su u velikoj mjeri podložne promjeni, budući da na njih utiče čitav niz faktora od kojih su </a:t>
            </a:r>
            <a:r>
              <a:rPr lang="sr-Latn-ME" sz="1800" dirty="0" smtClean="0"/>
              <a:t>najvažniji vremenski faktori i pojava </a:t>
            </a:r>
            <a:r>
              <a:rPr lang="sr-Latn-ME" sz="1800" dirty="0"/>
              <a:t>zagušenja izazvana kvarovima na prenosnoj </a:t>
            </a:r>
            <a:r>
              <a:rPr lang="sr-Latn-ME" sz="1800" dirty="0" smtClean="0"/>
              <a:t>mreži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505200"/>
            <a:ext cx="7772400" cy="2971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920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-76200"/>
            <a:ext cx="8229600" cy="6858000"/>
          </a:xfrm>
        </p:spPr>
        <p:txBody>
          <a:bodyPr>
            <a:normAutofit/>
          </a:bodyPr>
          <a:lstStyle/>
          <a:p>
            <a:r>
              <a:rPr lang="sr-Latn-ME" sz="1800" dirty="0" smtClean="0"/>
              <a:t>Suma maksimalnih cijena zakupa prekograničnih prenosnih kapaciteta po mjesecima za moguće pravce uvoza električne energije u Crnu Goru u 2012. godini</a:t>
            </a:r>
            <a:endParaRPr lang="en-US" sz="1800" dirty="0" smtClean="0"/>
          </a:p>
          <a:p>
            <a:pPr lvl="0"/>
            <a:endParaRPr lang="sr-Latn-ME" sz="1800" dirty="0" smtClean="0"/>
          </a:p>
          <a:p>
            <a:endParaRPr lang="sr-Latn-ME" sz="1800" dirty="0" smtClean="0"/>
          </a:p>
          <a:p>
            <a:endParaRPr lang="sr-Latn-ME" sz="1800" dirty="0" smtClean="0"/>
          </a:p>
          <a:p>
            <a:endParaRPr lang="sr-Latn-ME" sz="1800" dirty="0"/>
          </a:p>
          <a:p>
            <a:endParaRPr lang="sr-Latn-ME" sz="1800" dirty="0" smtClean="0"/>
          </a:p>
          <a:p>
            <a:endParaRPr lang="sr-Latn-ME" sz="1800" dirty="0"/>
          </a:p>
          <a:p>
            <a:endParaRPr lang="sr-Latn-ME" sz="1800" dirty="0" smtClean="0"/>
          </a:p>
          <a:p>
            <a:pPr marL="0" indent="0">
              <a:buNone/>
            </a:pPr>
            <a:endParaRPr lang="sr-Latn-ME" sz="1800" dirty="0"/>
          </a:p>
          <a:p>
            <a:r>
              <a:rPr lang="sr-Latn-ME" sz="1800" dirty="0" smtClean="0"/>
              <a:t>Suma </a:t>
            </a:r>
            <a:r>
              <a:rPr lang="sr-Latn-ME" sz="1800" dirty="0"/>
              <a:t>maksimalnih cijena zakupa prekograničnih prenosnih kapaciteta za moguće pravce uvoza </a:t>
            </a:r>
            <a:r>
              <a:rPr lang="sr-Latn-ME" sz="1800" dirty="0" smtClean="0"/>
              <a:t>električne </a:t>
            </a:r>
            <a:r>
              <a:rPr lang="sr-Latn-ME" sz="1800" dirty="0"/>
              <a:t>energije u Crnu Goru u 2010., </a:t>
            </a:r>
            <a:r>
              <a:rPr lang="sr-Latn-ME" sz="1800" dirty="0" smtClean="0"/>
              <a:t>2011</a:t>
            </a:r>
            <a:r>
              <a:rPr lang="sr-Latn-ME" sz="1800" dirty="0"/>
              <a:t>. i 2012. </a:t>
            </a:r>
            <a:r>
              <a:rPr lang="sr-Latn-ME" sz="1800" dirty="0" smtClean="0"/>
              <a:t>godini</a:t>
            </a:r>
          </a:p>
          <a:p>
            <a:endParaRPr lang="sr-Latn-ME" sz="1800" dirty="0" smtClean="0"/>
          </a:p>
          <a:p>
            <a:endParaRPr lang="en-US" sz="1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323766" y="-1982788"/>
            <a:ext cx="2514600" cy="8156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78" y="4307793"/>
            <a:ext cx="8156576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637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sr-Latn-ME" sz="3100" b="1" dirty="0"/>
              <a:t>Bilansi električne energije zemalja regiona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943600"/>
          </a:xfrm>
        </p:spPr>
        <p:txBody>
          <a:bodyPr>
            <a:normAutofit/>
          </a:bodyPr>
          <a:lstStyle/>
          <a:p>
            <a:r>
              <a:rPr lang="sr-Latn-ME" sz="1800" dirty="0"/>
              <a:t>Bilansi električne energije zemalja regiona za period 2007. – 2011. (TWh</a:t>
            </a:r>
            <a:r>
              <a:rPr lang="sr-Latn-ME" sz="1800" dirty="0" smtClean="0"/>
              <a:t>)</a:t>
            </a:r>
          </a:p>
          <a:p>
            <a:endParaRPr lang="sr-Latn-ME" sz="1800" dirty="0" smtClean="0"/>
          </a:p>
          <a:p>
            <a:endParaRPr lang="sr-Latn-ME" sz="1800" dirty="0"/>
          </a:p>
          <a:p>
            <a:endParaRPr lang="sr-Latn-ME" sz="1800" dirty="0" smtClean="0"/>
          </a:p>
          <a:p>
            <a:endParaRPr lang="sr-Latn-ME" sz="1800" dirty="0"/>
          </a:p>
          <a:p>
            <a:endParaRPr lang="sr-Latn-ME" sz="1800" dirty="0" smtClean="0"/>
          </a:p>
          <a:p>
            <a:endParaRPr lang="sr-Latn-ME" sz="1800" dirty="0" smtClean="0"/>
          </a:p>
          <a:p>
            <a:r>
              <a:rPr lang="sr-Latn-ME" sz="1800" dirty="0"/>
              <a:t>Grafički prikaz godišnjih energetskih bilansa zemalja </a:t>
            </a:r>
            <a:r>
              <a:rPr lang="sr-Latn-ME" sz="1800" dirty="0" smtClean="0"/>
              <a:t>regiona</a:t>
            </a:r>
            <a:endParaRPr lang="sr-Latn-ME" sz="18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049" y="1371600"/>
            <a:ext cx="5734050" cy="1590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657600"/>
            <a:ext cx="573405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891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0"/>
            <a:ext cx="8229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Latn-ME" sz="1800" dirty="0" smtClean="0"/>
          </a:p>
          <a:p>
            <a:r>
              <a:rPr lang="sr-Latn-ME" sz="1800" dirty="0"/>
              <a:t>Proizvodnja iz hidro izvora po </a:t>
            </a:r>
            <a:r>
              <a:rPr lang="sr-Latn-ME" sz="1800" dirty="0" smtClean="0"/>
              <a:t>mjesecima </a:t>
            </a:r>
            <a:r>
              <a:rPr lang="sr-Latn-ME" sz="1800" dirty="0"/>
              <a:t>za 2010. i 2011. u </a:t>
            </a:r>
            <a:r>
              <a:rPr lang="sr-Latn-ME" sz="1800" dirty="0" smtClean="0"/>
              <a:t>regionu</a:t>
            </a:r>
          </a:p>
          <a:p>
            <a:endParaRPr lang="sr-Latn-ME" sz="1800" dirty="0" smtClean="0"/>
          </a:p>
          <a:p>
            <a:endParaRPr lang="sr-Latn-ME" sz="1800" dirty="0"/>
          </a:p>
          <a:p>
            <a:endParaRPr lang="sr-Latn-ME" sz="1800" dirty="0" smtClean="0"/>
          </a:p>
          <a:p>
            <a:endParaRPr lang="sr-Latn-ME" sz="1800" dirty="0"/>
          </a:p>
          <a:p>
            <a:endParaRPr lang="sr-Latn-ME" sz="1800" dirty="0" smtClean="0"/>
          </a:p>
          <a:p>
            <a:endParaRPr lang="sr-Latn-ME" sz="1800" dirty="0"/>
          </a:p>
          <a:p>
            <a:endParaRPr lang="sr-Latn-ME" sz="1800" dirty="0" smtClean="0"/>
          </a:p>
          <a:p>
            <a:endParaRPr lang="sr-Latn-ME" sz="1800" dirty="0" smtClean="0"/>
          </a:p>
          <a:p>
            <a:endParaRPr lang="sr-Latn-ME" sz="1800" dirty="0"/>
          </a:p>
          <a:p>
            <a:r>
              <a:rPr lang="sr-Latn-ME" sz="1800" dirty="0" smtClean="0"/>
              <a:t> </a:t>
            </a:r>
            <a:r>
              <a:rPr lang="sr-Latn-ME" sz="1800" dirty="0"/>
              <a:t>Grafički prikaz proizvodnje iz hidro izvora po mjesecima za 2010. i 2011. u regionu</a:t>
            </a:r>
            <a:endParaRPr lang="en-US" sz="18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961" y="838200"/>
            <a:ext cx="6477000" cy="259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191000"/>
            <a:ext cx="7848600" cy="2514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8418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524000"/>
          </a:xfrm>
        </p:spPr>
        <p:txBody>
          <a:bodyPr>
            <a:normAutofit fontScale="90000"/>
          </a:bodyPr>
          <a:lstStyle/>
          <a:p>
            <a:pPr lvl="0"/>
            <a:r>
              <a:rPr lang="sr-Latn-ME" sz="3100" b="1" dirty="0" smtClean="0"/>
              <a:t/>
            </a:r>
            <a:br>
              <a:rPr lang="sr-Latn-ME" sz="3100" b="1" dirty="0" smtClean="0"/>
            </a:br>
            <a:r>
              <a:rPr lang="sr-Latn-ME" sz="3100" b="1" dirty="0" smtClean="0"/>
              <a:t>Uticaj </a:t>
            </a:r>
            <a:r>
              <a:rPr lang="sr-Latn-ME" sz="3100" b="1" dirty="0"/>
              <a:t>cijena prekograničnih </a:t>
            </a:r>
            <a:r>
              <a:rPr lang="sr-Latn-ME" sz="3100" b="1" dirty="0" smtClean="0"/>
              <a:t>prenosnih </a:t>
            </a:r>
            <a:r>
              <a:rPr lang="sr-Latn-ME" sz="3100" b="1" dirty="0"/>
              <a:t>kapaciteta </a:t>
            </a:r>
            <a:r>
              <a:rPr lang="sr-Latn-ME" sz="3100" b="1" dirty="0" smtClean="0"/>
              <a:t>i bilansa </a:t>
            </a:r>
            <a:r>
              <a:rPr lang="sr-Latn-ME" sz="3100" b="1" dirty="0"/>
              <a:t>električne energije na cijene </a:t>
            </a:r>
            <a:r>
              <a:rPr lang="sr-Latn-ME" sz="3100" b="1" dirty="0" smtClean="0"/>
              <a:t>električne energije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ME" sz="1800" dirty="0"/>
              <a:t>Kada govorimo o 2012. godini, </a:t>
            </a:r>
            <a:r>
              <a:rPr lang="sr-Latn-CS" sz="1800" dirty="0"/>
              <a:t>loša hidrologija iz 2011. na cijelom Balkanu nastavila se i tokom januara, što je uslovilo veliku potražnju, a samim tim i visoke  cijene električne energije u regionu, daleko veće nego na </a:t>
            </a:r>
            <a:r>
              <a:rPr lang="sr-Latn-CS" sz="1800" dirty="0" smtClean="0"/>
              <a:t>berzama</a:t>
            </a:r>
          </a:p>
          <a:p>
            <a:r>
              <a:rPr lang="sr-Latn-CS" sz="1800" dirty="0"/>
              <a:t>Trend nepovoljnih hidroloških prilika zabilježen je i u </a:t>
            </a:r>
            <a:r>
              <a:rPr lang="sr-Latn-CS" sz="1800" dirty="0" smtClean="0"/>
              <a:t>februaru </a:t>
            </a:r>
          </a:p>
          <a:p>
            <a:r>
              <a:rPr lang="sr-Latn-ME" sz="1800" dirty="0"/>
              <a:t>Nestašica električne energije se javila zbog povećane potrošnje električne energije koja je prouzrokovana hladnoćama i ispadima proizvodnih objekata u </a:t>
            </a:r>
            <a:r>
              <a:rPr lang="sr-Latn-ME" sz="1800" dirty="0" smtClean="0"/>
              <a:t>regionu</a:t>
            </a:r>
          </a:p>
          <a:p>
            <a:r>
              <a:rPr lang="sr-Latn-CS" sz="1800" dirty="0"/>
              <a:t>Bitno je napomenuti da su razlike u cijenama (pojedinih profila) EEX i HUPX berze dostizale i do 50  €/MWh, a cijene po kojima se kupovalo na Balkanu su se kretale i 20 – 30 €/MWh iznad HUPX berze tj. oko 80 €/MWh preko </a:t>
            </a:r>
            <a:r>
              <a:rPr lang="sr-Latn-CS" sz="1800" dirty="0" smtClean="0"/>
              <a:t>EEX-a</a:t>
            </a:r>
          </a:p>
          <a:p>
            <a:r>
              <a:rPr lang="sr-Latn-CS" sz="1800" dirty="0" smtClean="0"/>
              <a:t>U </a:t>
            </a:r>
            <a:r>
              <a:rPr lang="sr-Latn-CS" sz="1800" dirty="0"/>
              <a:t>pojedinim danima cijene na Balkanu su dostizale rekordnih 150 €/MWh za band </a:t>
            </a:r>
            <a:r>
              <a:rPr lang="sr-Latn-CS" sz="1800" dirty="0" smtClean="0"/>
              <a:t>energiju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6218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276600"/>
            <a:ext cx="7467600" cy="3342958"/>
          </a:xfrm>
          <a:prstGeom prst="rect">
            <a:avLst/>
          </a:prstGeom>
          <a:noFill/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67158"/>
          </a:xfrm>
        </p:spPr>
        <p:txBody>
          <a:bodyPr>
            <a:normAutofit/>
          </a:bodyPr>
          <a:lstStyle/>
          <a:p>
            <a:r>
              <a:rPr lang="sr-Latn-CS" sz="1800" dirty="0" smtClean="0"/>
              <a:t>Cijene </a:t>
            </a:r>
            <a:r>
              <a:rPr lang="sr-Latn-CS" sz="1800" dirty="0"/>
              <a:t>na dnevnom nivou iz februara 2012.</a:t>
            </a:r>
            <a:endParaRPr lang="en-US" sz="1800" dirty="0"/>
          </a:p>
          <a:p>
            <a:endParaRPr lang="sr-Latn-ME" sz="1800" dirty="0" smtClean="0"/>
          </a:p>
          <a:p>
            <a:endParaRPr lang="sr-Latn-ME" sz="1800" dirty="0"/>
          </a:p>
          <a:p>
            <a:endParaRPr lang="sr-Latn-ME" sz="1800" dirty="0" smtClean="0"/>
          </a:p>
          <a:p>
            <a:endParaRPr lang="sr-Latn-ME" sz="1800" dirty="0"/>
          </a:p>
          <a:p>
            <a:endParaRPr lang="sr-Latn-ME" sz="1800" dirty="0" smtClean="0"/>
          </a:p>
          <a:p>
            <a:pPr marL="0" indent="0">
              <a:buNone/>
            </a:pPr>
            <a:endParaRPr lang="sr-Latn-ME" sz="1800" dirty="0" smtClean="0"/>
          </a:p>
          <a:p>
            <a:pPr marL="0" indent="0">
              <a:buNone/>
            </a:pPr>
            <a:endParaRPr lang="sr-Latn-ME" sz="1800" dirty="0" smtClean="0"/>
          </a:p>
          <a:p>
            <a:r>
              <a:rPr lang="sr-Latn-CS" sz="1800" dirty="0"/>
              <a:t>Grafički prikaz cijena na dnevnom nivou za februar 2012.</a:t>
            </a:r>
            <a:endParaRPr lang="sr-Latn-ME" sz="1800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36662"/>
            <a:ext cx="7467600" cy="2057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529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888</TotalTime>
  <Words>669</Words>
  <Application>Microsoft Office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UTICAJ CIJENA PREKOGRANIČNIH PRENOSNIH KAPACITETA I BILANSA ELEKTRIČNE ENERGIJE NA TRŽIŠTE I FORMIRANJE CIJENA U REGIONU </vt:lpstr>
      <vt:lpstr>KRATAK SADRŽAJ</vt:lpstr>
      <vt:lpstr>Uvod</vt:lpstr>
      <vt:lpstr>  Prekogranični prenosni kapaciteti kao faktor  uticaja na cijene električne energije u regionu   </vt:lpstr>
      <vt:lpstr>PowerPoint Presentation</vt:lpstr>
      <vt:lpstr>Bilansi električne energije zemalja regiona </vt:lpstr>
      <vt:lpstr>PowerPoint Presentation</vt:lpstr>
      <vt:lpstr> Uticaj cijena prekograničnih prenosnih kapaciteta i bilansa električne energije na cijene električne energije </vt:lpstr>
      <vt:lpstr>PowerPoint Presentation</vt:lpstr>
      <vt:lpstr>PowerPoint Presentation</vt:lpstr>
      <vt:lpstr>Zaključak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UTICAJ CIJENA PREKOGRANIČNIH PRENOSNIH KAPACITETA I BILANSA ELEKTRIČNE ENERGIJE NA TRŽIŠTE I FORMIRANJE CIJENA U REGIONU</dc:title>
  <dc:creator>Predrag Mrkic</dc:creator>
  <cp:lastModifiedBy>Bojan</cp:lastModifiedBy>
  <cp:revision>23</cp:revision>
  <cp:lastPrinted>2013-05-13T09:37:16Z</cp:lastPrinted>
  <dcterms:created xsi:type="dcterms:W3CDTF">2013-04-24T08:12:59Z</dcterms:created>
  <dcterms:modified xsi:type="dcterms:W3CDTF">2013-05-15T06:12:45Z</dcterms:modified>
</cp:coreProperties>
</file>